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77"/>
  </p:normalViewPr>
  <p:slideViewPr>
    <p:cSldViewPr snapToGrid="0" snapToObjects="1">
      <p:cViewPr varScale="1">
        <p:scale>
          <a:sx n="118" d="100"/>
          <a:sy n="118" d="100"/>
        </p:scale>
        <p:origin x="904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D78BF-0394-D549-A535-A40133B5DC51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FCC19-E3A1-4B4F-9AAC-715A6622D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06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(initial support)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(morality)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通过对“爆炸猫”项目的分析，我们可以看到，成功并非偶然，而是多种因素共同作用的结果。优先连接作为一种强大的力量，确实能够帮助项目迅速崛起，但也带来了成功分布的不平等。为了实现更加公平的成功，我们需要更多地关注和支持那些尚未获得广泛关注的项目和个人。同时，我们也应该警惕操纵评价系统的行为，确保成功是基于真正的价值和努力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(entrepreneurship)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(gaming)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3D12-CE5E-6B41-8E9D-91EDFBAFC85F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04EF-A919-EC45-85DB-57CE605E88BB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C58A9-E6BC-7F41-94AC-B8DAC026E873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181542"/>
          </a:xfrm>
        </p:spPr>
        <p:txBody>
          <a:bodyPr anchor="b"/>
          <a:lstStyle>
            <a:lvl1pPr>
              <a:defRPr sz="6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73D1F-7830-B741-BC96-A837CBC9E079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87325" indent="-187325">
              <a:tabLst/>
              <a:defRPr/>
            </a:lvl1pPr>
            <a:lvl2pPr marL="536575" indent="-176213">
              <a:tabLst/>
              <a:defRPr/>
            </a:lvl2pPr>
            <a:lvl3pPr marL="889000" indent="-169863">
              <a:tabLst/>
              <a:defRPr/>
            </a:lvl3pPr>
            <a:lvl4pPr marL="1255713" indent="-182563">
              <a:tabLst/>
              <a:defRPr/>
            </a:lvl4pPr>
            <a:lvl5pPr marL="1600200" indent="-17462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13FA-6531-0245-A446-9EAD81E0D53B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DD8A-E471-384F-883D-F219A186BE0F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274D-85F4-2344-8F58-DEA89BF0D7C7}" type="datetime1">
              <a:rPr lang="en-GB" smtClean="0"/>
              <a:t>28/02/2022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6350E-419E-7C4C-BD45-32442656A010}" type="datetime1">
              <a:rPr lang="en-GB" smtClean="0"/>
              <a:t>28/02/2022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231B4-F3B9-2E43-AEE7-50097B5E42D8}" type="datetime1">
              <a:rPr lang="en-GB" smtClean="0"/>
              <a:t>28/02/2022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06DA0-7E1E-D24A-B31F-F1C778CBD10F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9E593-3AEE-9148-B659-A83BC92509F8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538D9-71E6-DF45-AEE6-3D5D1058FDA2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F652B3-5D2C-0040-B40A-524F653AA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0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5" r:id="rId2"/>
    <p:sldLayoutId id="2147483674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7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53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11.xml"/><Relationship Id="rId4" Type="http://schemas.openxmlformats.org/officeDocument/2006/relationships/slide" Target="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g"/><Relationship Id="rId3" Type="http://schemas.openxmlformats.org/officeDocument/2006/relationships/notesSlide" Target="../notesSlides/notesSlide13.xml"/><Relationship Id="rId4" Type="http://schemas.openxmlformats.org/officeDocument/2006/relationships/slide" Target="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g"/><Relationship Id="rId3" Type="http://schemas.openxmlformats.org/officeDocument/2006/relationships/notesSlide" Target="../notesSlides/notesSlide14.xml"/><Relationship Id="rId4" Type="http://schemas.openxmlformats.org/officeDocument/2006/relationships/slide" Target="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Relationship Id="rId3" Type="http://schemas.openxmlformats.org/officeDocument/2006/relationships/notesSlide" Target="../notesSlides/notesSlide17.xml"/><Relationship Id="rId4" Type="http://schemas.openxmlformats.org/officeDocument/2006/relationships/slide" Target="slide18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notesSlide" Target="../notesSlides/notesSlide19.xml"/><Relationship Id="rId4" Type="http://schemas.openxmlformats.org/officeDocument/2006/relationships/slide" Target="slide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notesSlide" Target="../notesSlides/notesSlide20.xml"/><Relationship Id="rId4" Type="http://schemas.openxmlformats.org/officeDocument/2006/relationships/slide" Target="slide2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6.xml"/><Relationship Id="rId4" Type="http://schemas.openxmlformats.org/officeDocument/2006/relationships/slide" Target="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7.xml"/><Relationship Id="rId4" Type="http://schemas.openxmlformats.org/officeDocument/2006/relationships/slide" Target="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Relationship Id="rId3" Type="http://schemas.openxmlformats.org/officeDocument/2006/relationships/notesSlide" Target="../notesSlides/notesSlide8.xml"/><Relationship Id="rId4" Type="http://schemas.openxmlformats.org/officeDocument/2006/relationships/slide" Target="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992BF2-46A2-1C46-85E4-A27A8556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762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md2pptx Markdown To Powerpoint Converter 5.1+ 23 September, 2024</a:t>
            </a:r>
            <a:endParaRPr lang="en-GB"/>
          </a:p>
          <a:p>
            <a:pPr algn="l">
              <a:spcBef>
                <a:spcPts val="0"/>
              </a:spcBef>
              <a:defRPr sz="3000"/>
            </a:pPr>
            <a:r>
              <a:t>Presentation built: 11:12 on 1 December,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6C224-A300-9F4C-8BF6-F1D559088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82880" y="1219200"/>
          <a:ext cx="11826240" cy="1600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913120"/>
                <a:gridCol w="5913120"/>
              </a:tblGrid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template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Martin Template.pptx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cardlayout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horizontal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baseTextSize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20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CardColour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BACKGROUND 2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CardTitlePosition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inside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cardshadow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yes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cardshape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rounded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3. 初始推动力的重要性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3.1 初始支持的关键作用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565404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初始的支持者对项目的成功至关重要，尤其是在项目刚刚启动时。</a:t>
            </a:r>
          </a:p>
          <a:p>
            <a:pPr>
              <a:defRPr sz="2000"/>
            </a:pPr>
            <a:r>
              <a:t/>
            </a:r>
            <a:r>
              <a:rPr i="1"/>
              <a:t> 里特的实验表明，多次的初始支持可以几乎保证项目的成功。</a:t>
            </a:r>
          </a:p>
          <a:p>
            <a:pPr>
              <a:defRPr sz="2000"/>
            </a:pPr>
            <a:r>
              <a:t/>
            </a:r>
            <a:r>
              <a:rPr i="1"/>
              <a:t> 初次的赞美行为不仅是对项目的投资，更是启动优先连接的关键。</a:t>
            </a:r>
          </a:p>
          <a:p>
            <a:pPr>
              <a:defRPr sz="2000"/>
            </a:pPr>
            <a:r>
              <a:t/>
            </a:r>
            <a:r>
              <a:rPr i="1"/>
              <a:t> 例如，艾伦·李的“爆炸猫”项目之所以成功，部分原因在于马修·因曼的粉丝基础提供了最初的推动力。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3.2 如何获得初始支持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/>
            </a:r>
            <a:r>
              <a:rPr i="1"/>
              <a:t> 鼓励现有的支持者继续公开点赞。</a:t>
            </a:r>
          </a:p>
          <a:p>
            <a:pPr>
              <a:defRPr sz="2000"/>
            </a:pPr>
            <a:r>
              <a:t/>
            </a:r>
            <a:r>
              <a:rPr i="1"/>
              <a:t> 与已经拥有大量追随者的“枢纽节点”合作，如马修·因曼的粉丝群体。</a:t>
            </a:r>
          </a:p>
          <a:p>
            <a:pPr>
              <a:defRPr sz="2000"/>
            </a:pPr>
            <a:r>
              <a:t/>
            </a:r>
            <a:r>
              <a:rPr i="1"/>
              <a:t> 通过社交媒体和其他渠道广泛传播项目信息，吸引更多的关注和支持。</a:t>
            </a:r>
          </a:p>
          <a:p>
            <a:pPr>
              <a:defRPr sz="2000"/>
            </a:pPr>
            <a:r>
              <a:t/>
            </a:r>
            <a:r>
              <a:rPr i="1"/>
              <a:t> 初期的成功并不需要大量的资源，而是需要持续的积累和壮大。</a:t>
            </a:r>
          </a:p>
        </p:txBody>
      </p:sp>
      <p:pic>
        <p:nvPicPr>
          <p:cNvPr id="4" name="Picture 3" descr="Bing_1.png">
            <a:hlinkClick action="ppaction://hlinksldjump" r:id="rId4" tooltip="social media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386" y="3665220"/>
            <a:ext cx="3985226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4. 成功的公平性与不平等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4.1 成功的不公平性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优先连接导致了成功的不平等，那些已经成功的人更容易获得更多的成功。</a:t>
            </a:r>
          </a:p>
          <a:p>
            <a:pPr>
              <a:defRPr sz="2000"/>
            </a:pPr>
            <a:r>
              <a:t/>
            </a:r>
            <a:r>
              <a:rPr i="1"/>
              <a:t> 这种现象在教育、职业发展和社会资源分配中尤为明显。</a:t>
            </a:r>
          </a:p>
          <a:p>
            <a:pPr>
              <a:defRPr sz="2000"/>
            </a:pPr>
            <a:r>
              <a:t/>
            </a:r>
            <a:r>
              <a:rPr i="1"/>
              <a:t> 例如，一个孩子如果在早期接触到了更多的阅读材料，他的语言能力和阅读技能会逐渐优于其他孩子。</a:t>
            </a:r>
          </a:p>
          <a:p>
            <a:pPr>
              <a:defRPr sz="2000"/>
            </a:pPr>
            <a:r>
              <a:t/>
            </a:r>
            <a:r>
              <a:rPr i="1"/>
              <a:t> 优先连接扩大了教育富有者和教育贫穷者之间的差距，并在他们的有生之年像滚雪球一样持续扩大。</a:t>
            </a:r>
          </a:p>
        </p:txBody>
      </p:sp>
      <p:pic>
        <p:nvPicPr>
          <p:cNvPr id="4" name="Picture 3" descr="Bing_4.jpeg">
            <a:hlinkClick action="ppaction://hlinksldjump" r:id="rId4" tooltip="inequality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735" y="3665220"/>
            <a:ext cx="4240530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4.2 如何促进公平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为了使成功更加公平，我们需要找到方法，早早地认识、承认和支持富有才华的人。</a:t>
            </a:r>
          </a:p>
          <a:p>
            <a:pPr>
              <a:defRPr sz="2000"/>
            </a:pPr>
            <a:r>
              <a:t/>
            </a:r>
            <a:r>
              <a:rPr i="1"/>
              <a:t> 支持那些尚未获得广泛关注的项目和个人，帮助他们获得初始的成功。</a:t>
            </a:r>
          </a:p>
          <a:p>
            <a:pPr>
              <a:defRPr sz="2000"/>
            </a:pPr>
            <a:r>
              <a:t/>
            </a:r>
            <a:r>
              <a:rPr i="1"/>
              <a:t> 例如，教师可以通过鼓励学生阅读，帮助他们在早期建立良好的学习习惯。</a:t>
            </a:r>
          </a:p>
          <a:p>
            <a:pPr>
              <a:defRPr sz="2000"/>
            </a:pPr>
            <a:r>
              <a:t/>
            </a:r>
            <a:r>
              <a:rPr i="1"/>
              <a:t> 社会应该为那些处于劣势的人提供更多机会，打破优先连接带来的不平等循环。</a:t>
            </a:r>
          </a:p>
        </p:txBody>
      </p:sp>
      <p:pic>
        <p:nvPicPr>
          <p:cNvPr id="4" name="Picture 3" descr="Bing_5.jpeg">
            <a:hlinkClick action="ppaction://hlinksldjump" r:id="rId4" tooltip="fairness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37" y="3665220"/>
            <a:ext cx="5545725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5. 成功的道德边界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5.1 使用“马甲”的问题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565404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一些人使用虚假身份（“马甲”）来操纵评价系统，以提升自己的作品或贬低竞争对手。</a:t>
            </a:r>
          </a:p>
          <a:p>
            <a:pPr>
              <a:defRPr sz="2000"/>
            </a:pPr>
            <a:r>
              <a:t/>
            </a:r>
            <a:r>
              <a:rPr i="1"/>
              <a:t> 例如，作家R.J. Ellory使用笔名尼哥德默斯·琼斯为自己写书评，赞美自己的作品。</a:t>
            </a:r>
          </a:p>
          <a:p>
            <a:pPr>
              <a:defRPr sz="2000"/>
            </a:pPr>
            <a:r>
              <a:t/>
            </a:r>
            <a:r>
              <a:rPr i="1"/>
              <a:t> 这种行为虽然有效，但道德上是不正当的，且破坏了评价系统的公正性。</a:t>
            </a:r>
          </a:p>
          <a:p>
            <a:pPr>
              <a:defRPr sz="2000"/>
            </a:pPr>
            <a:r>
              <a:t/>
            </a:r>
            <a:r>
              <a:rPr i="1"/>
              <a:t> 研究表明，负面的初始评论并不会导致持续的负面评价，理智最终会占上风。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5.2 如何应对操纵行为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/>
            </a:r>
            <a:r>
              <a:rPr i="1"/>
              <a:t> 保持警惕，识别并抵制操纵评价系统的行为。</a:t>
            </a:r>
          </a:p>
          <a:p>
            <a:pPr>
              <a:defRPr sz="2000"/>
            </a:pPr>
            <a:r>
              <a:t/>
            </a:r>
            <a:r>
              <a:rPr i="1"/>
              <a:t> 依靠群体智慧和多样化的评价来源，确保评价的公正性和可靠性。</a:t>
            </a:r>
          </a:p>
          <a:p>
            <a:pPr>
              <a:defRPr sz="2000"/>
            </a:pPr>
            <a:r>
              <a:t/>
            </a:r>
            <a:r>
              <a:rPr i="1"/>
              <a:t> 例如，希南·阿拉尔的研究表明，负面的初始评论并不会导致持续的负面评价，社区最终会纠正这些偏差。</a:t>
            </a:r>
          </a:p>
          <a:p>
            <a:pPr>
              <a:defRPr sz="2000"/>
            </a:pPr>
            <a:r>
              <a:t/>
            </a:r>
            <a:r>
              <a:rPr i="1"/>
              <a:t> 优先连接拒绝为那些用它来搞歪门邪道的人服务，确保成功是基于真正的价值和努力。</a:t>
            </a:r>
          </a:p>
        </p:txBody>
      </p:sp>
      <p:pic>
        <p:nvPicPr>
          <p:cNvPr id="4" name="Picture 3" descr="Bing_6.jpeg">
            <a:hlinkClick action="ppaction://hlinksldjump" r:id="rId4" tooltip="integrity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093" y="3665220"/>
            <a:ext cx="5025813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6. 成功的魔法：《哈利·波特》的启示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000"/>
            </a:pPr>
            <a:r>
              <a:t>成功的无界性与优先连接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75723"/>
            <a:ext cx="91440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6.1 《哈利·波特》的成功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《哈利·波特》系列小说不仅非常盛行，还是一套非常优秀的作品。</a:t>
            </a:r>
          </a:p>
          <a:p>
            <a:pPr>
              <a:defRPr sz="2000"/>
            </a:pPr>
            <a:r>
              <a:t/>
            </a:r>
            <a:r>
              <a:rPr i="1"/>
              <a:t> 它的成功不仅仅是因为优先连接的作用，还因为它本身具有极高的文学价值。</a:t>
            </a:r>
          </a:p>
          <a:p>
            <a:pPr>
              <a:defRPr sz="2000"/>
            </a:pPr>
            <a:r>
              <a:t/>
            </a:r>
            <a:r>
              <a:rPr i="1"/>
              <a:t> 作者J.K.罗琳通过精心构建的故事世界和深刻的人物塑造，吸引了全球数百万读者。</a:t>
            </a:r>
          </a:p>
          <a:p>
            <a:pPr>
              <a:defRPr sz="2000"/>
            </a:pPr>
            <a:r>
              <a:t/>
            </a:r>
            <a:r>
              <a:rPr i="1"/>
              <a:t> 《哈利·波特》的成功证明了，当优先连接附加于异常优秀的事物上时，会产生令人惊奇的效果。</a:t>
            </a:r>
          </a:p>
        </p:txBody>
      </p:sp>
      <p:pic>
        <p:nvPicPr>
          <p:cNvPr id="4" name="Picture 3" descr="Bing_7.jpeg">
            <a:hlinkClick action="ppaction://hlinksldjump" r:id="rId4" tooltip="literatur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866" y="3665220"/>
            <a:ext cx="5028267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6.2 成功的真正魔法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成功的真正魔法在于，它不仅仅是外部因素（如优先连接）的作用，还在于内在的价值和努力。</a:t>
            </a:r>
          </a:p>
          <a:p>
            <a:pPr>
              <a:defRPr sz="2000"/>
            </a:pPr>
            <a:r>
              <a:t/>
            </a:r>
            <a:r>
              <a:rPr i="1"/>
              <a:t> 无论是创业、艺术创作还是学术研究，真正的成功来自于对事业的热爱和不懈的努力。</a:t>
            </a:r>
          </a:p>
          <a:p>
            <a:pPr>
              <a:defRPr sz="2000"/>
            </a:pPr>
            <a:r>
              <a:t/>
            </a:r>
            <a:r>
              <a:rPr i="1"/>
              <a:t> 优先连接可以帮助我们更快地获得成功，但最终的成功仍然取决于我们是否创造了真正有价值的东西。</a:t>
            </a:r>
          </a:p>
          <a:p>
            <a:pPr>
              <a:defRPr sz="2000"/>
            </a:pPr>
            <a:r>
              <a:t/>
            </a:r>
            <a:r>
              <a:rPr i="1"/>
              <a:t> 因此，我们应该追求内在的成长和进步，而不是仅仅依赖外部的认可和赞誉。</a:t>
            </a:r>
          </a:p>
        </p:txBody>
      </p:sp>
      <p:pic>
        <p:nvPicPr>
          <p:cNvPr id="4" name="Picture 3" descr="Bing_2.png">
            <a:hlinkClick action="ppaction://hlinksldjump" r:id="rId4" tooltip="valu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614" y="3665220"/>
            <a:ext cx="5362771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1. 爆炸猫的成功故事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1.1 艾伦·李的众筹经历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565404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艾伦·李和他的朋友们通过Kickstarter为“爆炸猫”纸牌游戏筹集资金。</a:t>
            </a:r>
          </a:p>
          <a:p>
            <a:pPr>
              <a:defRPr sz="2000"/>
            </a:pPr>
            <a:r>
              <a:t/>
            </a:r>
            <a:r>
              <a:rPr i="1"/>
              <a:t> 在前8分钟内便达到1万美元的众筹目标。</a:t>
            </a:r>
          </a:p>
          <a:p>
            <a:pPr>
              <a:defRPr sz="2000"/>
            </a:pPr>
            <a:r>
              <a:t/>
            </a:r>
            <a:r>
              <a:rPr i="1"/>
              <a:t> 最终筹集到880万美元，来自20多万名支持者。</a:t>
            </a:r>
          </a:p>
          <a:p>
            <a:pPr>
              <a:defRPr sz="2000"/>
            </a:pPr>
            <a:r>
              <a:t>这个项目的成功让艾伦感到既兴奋又恐惧，他甚至考虑过取消筹资。</a:t>
            </a:r>
          </a:p>
          <a:p>
            <a:pPr>
              <a:defRPr sz="2000"/>
            </a:pPr>
            <a:r>
              <a:t>艾伦和朋友并没有预见到如此巨大的成功，但他们有一个秘密武器——马修·因曼的粉丝基础。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1.2 游戏的设计与吸引力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565404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“爆炸猫”是一款带有娱乐性质的策略游戏，玩家需要用激光笔、山羊巫师和猫薄荷三明治来消除猫引爆的原子弹。</a:t>
            </a:r>
          </a:p>
          <a:p>
            <a:pPr>
              <a:defRPr sz="2000"/>
            </a:pPr>
            <a:r>
              <a:t/>
            </a:r>
            <a:r>
              <a:rPr i="1"/>
              <a:t> 游戏的规则简单但富有挑战性，像一个没有恶意的俄罗斯轮盘赌。</a:t>
            </a:r>
          </a:p>
          <a:p>
            <a:pPr>
              <a:defRPr sz="2000"/>
            </a:pPr>
            <a:r>
              <a:t/>
            </a:r>
            <a:r>
              <a:rPr i="1"/>
              <a:t> 游戏的卡通风格和幽默元素吸引了大量玩家，尤其是年轻人。</a:t>
            </a:r>
          </a:p>
          <a:p>
            <a:pPr>
              <a:defRPr sz="2000"/>
            </a:pPr>
            <a:r>
              <a:t>游戏的成功不仅依赖于其设计，还依赖于初期的支持者和社交媒体的传播。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2. 成功带来成功：优先连接的力量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57041"/>
            <a:ext cx="10515600" cy="365760"/>
          </a:xfrm>
        </p:spPr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2.1 优先连接的概念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优先连接是指成功的人或事物会吸引更多的成功，形成滚雪球效应。</a:t>
            </a:r>
          </a:p>
          <a:p>
            <a:pPr>
              <a:defRPr sz="2000"/>
            </a:pPr>
            <a:r>
              <a:t/>
            </a:r>
            <a:r>
              <a:rPr i="1"/>
              <a:t> 这一现象在各个领域都有体现，从科学到经济学，再到社交媒体和娱乐业。</a:t>
            </a:r>
          </a:p>
          <a:p>
            <a:pPr>
              <a:defRPr sz="2000"/>
            </a:pPr>
            <a:r>
              <a:t/>
            </a:r>
            <a:r>
              <a:rPr i="1"/>
              <a:t> 优先连接最早由社会学家罗伯特·默顿提出，称为“马太效应”，即“凡有的，还要加倍给他”。</a:t>
            </a:r>
          </a:p>
        </p:txBody>
      </p:sp>
      <p:pic>
        <p:nvPicPr>
          <p:cNvPr id="4" name="Picture 3" descr="Bing_1.jpeg">
            <a:hlinkClick action="ppaction://hlinksldjump" r:id="rId4" tooltip="success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112" y="3665220"/>
            <a:ext cx="3533775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2.2 里特的实验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>阿努特·范·德·里特通过实验验证了优先连接的存在。</a:t>
            </a:r>
          </a:p>
          <a:p>
            <a:pPr>
              <a:defRPr sz="2000"/>
            </a:pPr>
            <a:r>
              <a:t/>
            </a:r>
            <a:r>
              <a:rPr i="1"/>
              <a:t> 他在Kickstarter上随机选择了200个项目，向其中一半项目捐助少量资金，另一半作为对照组。</a:t>
            </a:r>
          </a:p>
          <a:p>
            <a:pPr>
              <a:defRPr sz="2000"/>
            </a:pPr>
            <a:r>
              <a:t/>
            </a:r>
            <a:r>
              <a:rPr i="1"/>
              <a:t> 结果显示，收到初始捐助的项目更有可能获得进一步的捐助，成功率提高了两倍多。</a:t>
            </a:r>
          </a:p>
          <a:p>
            <a:pPr>
              <a:defRPr sz="2000"/>
            </a:pPr>
            <a:r>
              <a:t/>
            </a:r>
            <a:r>
              <a:rPr i="1"/>
              <a:t> 里特的实验表明，即使是随机的初始支持也能显著影响项目的最终成功。</a:t>
            </a:r>
          </a:p>
        </p:txBody>
      </p:sp>
      <p:pic>
        <p:nvPicPr>
          <p:cNvPr id="4" name="Picture 3" descr="Bing_2.jpeg">
            <a:hlinkClick action="ppaction://hlinksldjump" r:id="rId4" tooltip="experiment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476" y="3665220"/>
            <a:ext cx="4245046" cy="28270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show="1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 algn="l">
              <a:spcAft>
                <a:spcPts val="0"/>
              </a:spcAft>
              <a:defRPr sz="3000"/>
            </a:pPr>
            <a:r>
              <a:t>2.3 优先连接在不同领域的应用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838200"/>
            <a:ext cx="11826240" cy="2827020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t/>
            </a:r>
            <a:r>
              <a:rPr i="1"/>
              <a:t> 房地产经纪人：有越多的委托人，就会有越多的推荐。</a:t>
            </a:r>
          </a:p>
          <a:p>
            <a:pPr>
              <a:defRPr sz="2000"/>
            </a:pPr>
            <a:r>
              <a:t/>
            </a:r>
            <a:r>
              <a:rPr i="1"/>
              <a:t> 演员：赢得喝彩后更容易获得新的角色。</a:t>
            </a:r>
          </a:p>
          <a:p>
            <a:pPr>
              <a:defRPr sz="2000"/>
            </a:pPr>
            <a:r>
              <a:t/>
            </a:r>
            <a:r>
              <a:rPr i="1"/>
              <a:t> 维基百科编者：获得虚拟奖励后，更容易获得更多的奖励。</a:t>
            </a:r>
          </a:p>
          <a:p>
            <a:pPr>
              <a:defRPr sz="2000"/>
            </a:pPr>
            <a:r>
              <a:t/>
            </a:r>
            <a:r>
              <a:rPr i="1"/>
              <a:t> 请愿活动：早期的签名数量决定了后续的支持度。</a:t>
            </a:r>
          </a:p>
          <a:p>
            <a:pPr>
              <a:defRPr sz="2000"/>
            </a:pPr>
            <a:r>
              <a:t>优先连接解释了为什么一些项目能够迅速崛起，而另一些则默默无闻。</a:t>
            </a:r>
          </a:p>
        </p:txBody>
      </p:sp>
      <p:pic>
        <p:nvPicPr>
          <p:cNvPr id="4" name="Picture 3" descr="Bing_3.jpeg">
            <a:hlinkClick action="ppaction://hlinksldjump" r:id="rId4" tooltip="network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042" y="3665220"/>
            <a:ext cx="4573914" cy="2827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Martin Packer</cp:lastModifiedBy>
  <cp:revision>19</cp:revision>
  <dcterms:created xsi:type="dcterms:W3CDTF">2013-01-27T09:14:16Z</dcterms:created>
  <dcterms:modified xsi:type="dcterms:W3CDTF">2022-02-28T10:25:19Z</dcterms:modified>
  <cp:category/>
</cp:coreProperties>
</file>

<file path=docProps/thumbnail.jpeg>
</file>